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elfoli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Untertitel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el und vertikaler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Vertikaler Textplatzhalt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kaler Titel u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Vertikaler Textplatzhalt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el und Inhal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Abschnitts-überschrif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Zwei Inhal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8" name="Fußzeilenplatzhalt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Vergleich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/>
          </a:p>
        </p:txBody>
      </p:sp>
      <p:sp>
        <p:nvSpPr>
          <p:cNvPr id="7" name="Textplatzhalt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8" name="Inhaltsplatzhalt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/>
          </a:p>
        </p:txBody>
      </p:sp>
      <p:sp>
        <p:nvSpPr>
          <p:cNvPr id="9" name="Datumsplatzhalt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10" name="Fußzeilenplatzhalt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Nur Tite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Datumsplatzhalt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6" name="Fußzeilenplatzhalt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Le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5" name="Fußzeilenplatzhalt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Inhalt mit Überschrif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7" name="Datumsplatzhalt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8" name="Fußzeilenplatzhalt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Bild mit Überschrif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Bildplatzhalt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  <a:endParaRPr/>
          </a:p>
        </p:txBody>
      </p:sp>
      <p:sp>
        <p:nvSpPr>
          <p:cNvPr id="6" name="Textplatzhalt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7" name="Datumsplatzhalt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8" name="Fußzeilenplatzhalt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  <a:endParaRPr/>
          </a:p>
        </p:txBody>
      </p:sp>
      <p:sp>
        <p:nvSpPr>
          <p:cNvPr id="5" name="Textplatzhalt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/>
          </a:p>
        </p:txBody>
      </p:sp>
      <p:sp>
        <p:nvSpPr>
          <p:cNvPr id="6" name="Datumsplatzhalt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/>
            </a:fld>
            <a:endParaRPr lang="de-DE"/>
          </a:p>
        </p:txBody>
      </p:sp>
      <p:sp>
        <p:nvSpPr>
          <p:cNvPr id="7" name="Fußzeilenplatzhalt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/>
            </a:fld>
            <a:endParaRPr lang="de-DE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118;p15" hidden="0"/>
          <p:cNvSpPr/>
          <p:nvPr isPhoto="0" userDrawn="0"/>
        </p:nvSpPr>
        <p:spPr bwMode="auto">
          <a:xfrm>
            <a:off x="1186983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5" name="Google Shape;119;p15" hidden="0"/>
          <p:cNvSpPr/>
          <p:nvPr isPhoto="0" userDrawn="0"/>
        </p:nvSpPr>
        <p:spPr bwMode="auto">
          <a:xfrm>
            <a:off x="3145194" y="239625"/>
            <a:ext cx="1933280" cy="21339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6" name="Google Shape;120;p15" hidden="0"/>
          <p:cNvSpPr/>
          <p:nvPr isPhoto="0" userDrawn="0"/>
        </p:nvSpPr>
        <p:spPr bwMode="auto">
          <a:xfrm>
            <a:off x="5066597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7" name="Google Shape;121;p15" hidden="0"/>
          <p:cNvSpPr/>
          <p:nvPr isPhoto="0" userDrawn="0"/>
        </p:nvSpPr>
        <p:spPr bwMode="auto">
          <a:xfrm>
            <a:off x="8946210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8" name="Google Shape;122;p15" hidden="0"/>
          <p:cNvSpPr/>
          <p:nvPr isPhoto="0" userDrawn="0"/>
        </p:nvSpPr>
        <p:spPr bwMode="auto">
          <a:xfrm>
            <a:off x="3145194" y="2362050"/>
            <a:ext cx="1921277" cy="21566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9" name="Google Shape;123;p15" hidden="0"/>
          <p:cNvSpPr/>
          <p:nvPr isPhoto="0" userDrawn="0"/>
        </p:nvSpPr>
        <p:spPr bwMode="auto">
          <a:xfrm>
            <a:off x="7018306" y="239673"/>
            <a:ext cx="1921277" cy="21339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0" name="Google Shape;124;p15" hidden="0"/>
          <p:cNvSpPr/>
          <p:nvPr isPhoto="0" userDrawn="0"/>
        </p:nvSpPr>
        <p:spPr bwMode="auto">
          <a:xfrm>
            <a:off x="7018306" y="2362087"/>
            <a:ext cx="1921277" cy="21566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1" name="Google Shape;125;p15" hidden="0"/>
          <p:cNvSpPr/>
          <p:nvPr isPhoto="0" userDrawn="0"/>
        </p:nvSpPr>
        <p:spPr bwMode="auto">
          <a:xfrm rot="5399976">
            <a:off x="2896920" y="2820449"/>
            <a:ext cx="1464887" cy="48839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2" name="Google Shape;126;p15" hidden="0"/>
          <p:cNvSpPr/>
          <p:nvPr isPhoto="0" userDrawn="0"/>
        </p:nvSpPr>
        <p:spPr bwMode="auto">
          <a:xfrm rot="5399976">
            <a:off x="7753226" y="2848950"/>
            <a:ext cx="1464887" cy="48269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3" name="Google Shape;127;p15" hidden="0"/>
          <p:cNvSpPr/>
          <p:nvPr isPhoto="0" userDrawn="0"/>
        </p:nvSpPr>
        <p:spPr bwMode="auto">
          <a:xfrm>
            <a:off x="1236318" y="246974"/>
            <a:ext cx="163202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Probleme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4" name="Google Shape;128;p15" hidden="0"/>
          <p:cNvSpPr/>
          <p:nvPr isPhoto="0" userDrawn="0"/>
        </p:nvSpPr>
        <p:spPr bwMode="auto">
          <a:xfrm>
            <a:off x="3210356" y="246974"/>
            <a:ext cx="163202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Lösungen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5" name="Google Shape;129;p15" hidden="0"/>
          <p:cNvSpPr/>
          <p:nvPr isPhoto="0" userDrawn="0"/>
        </p:nvSpPr>
        <p:spPr bwMode="auto">
          <a:xfrm>
            <a:off x="5156164" y="246974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Value Proposition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6" name="Google Shape;130;p15" hidden="0"/>
          <p:cNvSpPr/>
          <p:nvPr isPhoto="0" userDrawn="0"/>
        </p:nvSpPr>
        <p:spPr bwMode="auto">
          <a:xfrm>
            <a:off x="7033240" y="246972"/>
            <a:ext cx="1893240" cy="41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2" tIns="91422" rIns="91422" bIns="91422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Wettbewerbsangebot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7" name="Google Shape;131;p15" hidden="0"/>
          <p:cNvSpPr/>
          <p:nvPr isPhoto="0" userDrawn="0"/>
        </p:nvSpPr>
        <p:spPr bwMode="auto">
          <a:xfrm>
            <a:off x="9016074" y="246974"/>
            <a:ext cx="1881670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Kundensegmente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8" name="Google Shape;132;p15" hidden="0"/>
          <p:cNvSpPr/>
          <p:nvPr isPhoto="0" userDrawn="0"/>
        </p:nvSpPr>
        <p:spPr bwMode="auto">
          <a:xfrm>
            <a:off x="3209756" y="2388561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Kennzahlen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9" name="Google Shape;133;p15" hidden="0"/>
          <p:cNvSpPr/>
          <p:nvPr isPhoto="0" userDrawn="0"/>
        </p:nvSpPr>
        <p:spPr bwMode="auto">
          <a:xfrm>
            <a:off x="7089370" y="2388561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Kanäle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0" name="Google Shape;134;p15" hidden="0"/>
          <p:cNvSpPr/>
          <p:nvPr isPhoto="0" userDrawn="0"/>
        </p:nvSpPr>
        <p:spPr bwMode="auto">
          <a:xfrm>
            <a:off x="1269949" y="4530537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Kosten/Aufwand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1" name="Google Shape;135;p15" hidden="0"/>
          <p:cNvSpPr/>
          <p:nvPr isPhoto="0" userDrawn="0"/>
        </p:nvSpPr>
        <p:spPr bwMode="auto">
          <a:xfrm>
            <a:off x="6133732" y="4530174"/>
            <a:ext cx="255170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Generierter Nutzen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2" name="Google Shape;136;p15" hidden="0"/>
          <p:cNvSpPr/>
          <p:nvPr isPhoto="0" userDrawn="0"/>
        </p:nvSpPr>
        <p:spPr bwMode="auto">
          <a:xfrm>
            <a:off x="1232617" y="551025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Beschreibe 1-3 der größten Probleme deines Kunden.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3" name="Google Shape;137;p15" hidden="0"/>
          <p:cNvSpPr/>
          <p:nvPr isPhoto="0" userDrawn="0"/>
        </p:nvSpPr>
        <p:spPr bwMode="auto">
          <a:xfrm>
            <a:off x="3235111" y="551025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Beschreibe eine Lösung für jedes der Probleme.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4" name="Google Shape;138;p15" hidden="0"/>
          <p:cNvSpPr/>
          <p:nvPr isPhoto="0" userDrawn="0"/>
        </p:nvSpPr>
        <p:spPr bwMode="auto">
          <a:xfrm>
            <a:off x="5180918" y="627224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Eine einfache, klare Botschaft die erklärt warum deine Lösung anders und beachtenswert ist.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5" name="Google Shape;139;p15" hidden="0"/>
          <p:cNvSpPr/>
          <p:nvPr isPhoto="0" userDrawn="0"/>
        </p:nvSpPr>
        <p:spPr bwMode="auto">
          <a:xfrm>
            <a:off x="7114725" y="551025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Wer löst die Probleme bisher auf welche Weise?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6" name="Google Shape;140;p15" hidden="0"/>
          <p:cNvSpPr/>
          <p:nvPr isPhoto="0" userDrawn="0"/>
        </p:nvSpPr>
        <p:spPr bwMode="auto">
          <a:xfrm>
            <a:off x="9042029" y="547749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Was weißt du über den Kunden (Infos zum Unternehmen und dem Auftraggeber)? Wer sind die Nutzer (arbeiten mit der Lösung direkt am Problem)?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7" name="Google Shape;141;p15" hidden="0"/>
          <p:cNvSpPr/>
          <p:nvPr isPhoto="0" userDrawn="0"/>
        </p:nvSpPr>
        <p:spPr bwMode="auto">
          <a:xfrm>
            <a:off x="3235111" y="2685274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Welche messbaren Zahlen zeigen, ob die Lösung funktioniert?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8" name="Google Shape;142;p15" hidden="0"/>
          <p:cNvSpPr/>
          <p:nvPr isPhoto="0" userDrawn="0"/>
        </p:nvSpPr>
        <p:spPr bwMode="auto">
          <a:xfrm>
            <a:off x="7114725" y="2685274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Auf welchen Wegen erreichst du deinen Kunden?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9" name="Google Shape;143;p15" hidden="0"/>
          <p:cNvSpPr/>
          <p:nvPr isPhoto="0" userDrawn="0"/>
        </p:nvSpPr>
        <p:spPr bwMode="auto">
          <a:xfrm>
            <a:off x="1320658" y="4819523"/>
            <a:ext cx="2206033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Welcher Aufwand entsteht dem Kunden durch die Durchführung?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30" name="Google Shape;144;p15" hidden="0"/>
          <p:cNvSpPr/>
          <p:nvPr isPhoto="0" userDrawn="0"/>
        </p:nvSpPr>
        <p:spPr bwMode="auto">
          <a:xfrm>
            <a:off x="6179016" y="4819524"/>
            <a:ext cx="2928875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Welcher Mehrwert wird generiert?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31" name="Google Shape;145;p15" hidden="0"/>
          <p:cNvSpPr/>
          <p:nvPr isPhoto="0" userDrawn="0"/>
        </p:nvSpPr>
        <p:spPr bwMode="auto">
          <a:xfrm>
            <a:off x="1232617" y="3429000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 b="1">
                <a:latin typeface="StoneSansITCStd"/>
                <a:ea typeface="StoneSansITCStd"/>
                <a:cs typeface="StoneSansITCStd"/>
              </a:rPr>
              <a:t>Wettbewerbsvorteil</a:t>
            </a:r>
            <a:endParaRPr sz="900" b="1">
              <a:latin typeface="StoneSansITCStd"/>
              <a:ea typeface="StoneSansITCStd"/>
              <a:cs typeface="StoneSansITCStd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Gibt es ihn nicht, wird u. U. keine neue Lösung gebraucht.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32" name="Google Shape;147;p15" hidden="0"/>
          <p:cNvSpPr/>
          <p:nvPr isPhoto="0" userDrawn="0"/>
        </p:nvSpPr>
        <p:spPr bwMode="auto">
          <a:xfrm>
            <a:off x="9048030" y="3429000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 b="1">
                <a:latin typeface="StoneSansITCStd"/>
                <a:ea typeface="StoneSansITCStd"/>
                <a:cs typeface="StoneSansITCStd"/>
              </a:rPr>
              <a:t>Early adopter</a:t>
            </a:r>
            <a:endParaRPr sz="900" b="1">
              <a:latin typeface="StoneSansITCStd"/>
              <a:ea typeface="StoneSansITCStd"/>
              <a:cs typeface="StoneSansITCStd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solidFill>
                  <a:srgbClr val="999999"/>
                </a:solidFill>
                <a:latin typeface="StoneSansITCStd"/>
                <a:ea typeface="StoneSansITCStd"/>
                <a:cs typeface="StoneSansITCStd"/>
              </a:rPr>
              <a:t>Wie sieht der ideale Kunde/Nutzer aus? (Hilft dir, die Lösung zu entwickeln und zu implementieren.)</a:t>
            </a:r>
            <a:endParaRPr sz="900">
              <a:solidFill>
                <a:srgbClr val="999999"/>
              </a:solidFill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33" name="Rechteck 32" hidden="0"/>
          <p:cNvSpPr/>
          <p:nvPr isPhoto="0" userDrawn="0"/>
        </p:nvSpPr>
        <p:spPr bwMode="auto">
          <a:xfrm>
            <a:off x="1408268" y="1816017"/>
            <a:ext cx="1436400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1</a:t>
            </a:r>
            <a:endParaRPr/>
          </a:p>
        </p:txBody>
      </p:sp>
      <p:sp>
        <p:nvSpPr>
          <p:cNvPr id="34" name="Rechteck 33" hidden="0"/>
          <p:cNvSpPr/>
          <p:nvPr isPhoto="0" userDrawn="0"/>
        </p:nvSpPr>
        <p:spPr bwMode="auto">
          <a:xfrm>
            <a:off x="9191280" y="1816017"/>
            <a:ext cx="1436507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1</a:t>
            </a:r>
            <a:endParaRPr/>
          </a:p>
        </p:txBody>
      </p:sp>
      <p:sp>
        <p:nvSpPr>
          <p:cNvPr id="35" name="Rechteck 34" hidden="0"/>
          <p:cNvSpPr/>
          <p:nvPr isPhoto="0" userDrawn="0"/>
        </p:nvSpPr>
        <p:spPr bwMode="auto">
          <a:xfrm>
            <a:off x="3308148" y="1054017"/>
            <a:ext cx="1436507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2</a:t>
            </a:r>
            <a:endParaRPr/>
          </a:p>
        </p:txBody>
      </p:sp>
      <p:sp>
        <p:nvSpPr>
          <p:cNvPr id="36" name="Rechteck 35" hidden="0"/>
          <p:cNvSpPr/>
          <p:nvPr isPhoto="0" userDrawn="0"/>
        </p:nvSpPr>
        <p:spPr bwMode="auto">
          <a:xfrm>
            <a:off x="5324116" y="1405154"/>
            <a:ext cx="1436578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3</a:t>
            </a:r>
            <a:endParaRPr/>
          </a:p>
        </p:txBody>
      </p:sp>
      <p:sp>
        <p:nvSpPr>
          <p:cNvPr id="37" name="Rechteck 36" hidden="0"/>
          <p:cNvSpPr/>
          <p:nvPr isPhoto="0" userDrawn="0"/>
        </p:nvSpPr>
        <p:spPr bwMode="auto">
          <a:xfrm>
            <a:off x="7248817" y="1054017"/>
            <a:ext cx="1436650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4</a:t>
            </a:r>
            <a:endParaRPr/>
          </a:p>
        </p:txBody>
      </p:sp>
      <p:sp>
        <p:nvSpPr>
          <p:cNvPr id="38" name="Rechteck 37" hidden="0"/>
          <p:cNvSpPr/>
          <p:nvPr isPhoto="0" userDrawn="0"/>
        </p:nvSpPr>
        <p:spPr bwMode="auto">
          <a:xfrm>
            <a:off x="7248816" y="3154122"/>
            <a:ext cx="1436721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5</a:t>
            </a:r>
            <a:endParaRPr/>
          </a:p>
        </p:txBody>
      </p:sp>
      <p:sp>
        <p:nvSpPr>
          <p:cNvPr id="39" name="Rechteck 38" hidden="0"/>
          <p:cNvSpPr/>
          <p:nvPr isPhoto="0" userDrawn="0"/>
        </p:nvSpPr>
        <p:spPr bwMode="auto">
          <a:xfrm>
            <a:off x="3308148" y="3154122"/>
            <a:ext cx="1436792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6</a:t>
            </a:r>
            <a:endParaRPr/>
          </a:p>
        </p:txBody>
      </p:sp>
      <p:sp>
        <p:nvSpPr>
          <p:cNvPr id="40" name="Rechteck 39" hidden="0"/>
          <p:cNvSpPr/>
          <p:nvPr isPhoto="0" userDrawn="0"/>
        </p:nvSpPr>
        <p:spPr bwMode="auto">
          <a:xfrm>
            <a:off x="3308148" y="4882061"/>
            <a:ext cx="1436864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7</a:t>
            </a:r>
            <a:endParaRPr/>
          </a:p>
        </p:txBody>
      </p:sp>
      <p:sp>
        <p:nvSpPr>
          <p:cNvPr id="41" name="Rechteck 40" hidden="0"/>
          <p:cNvSpPr/>
          <p:nvPr isPhoto="0" userDrawn="0"/>
        </p:nvSpPr>
        <p:spPr bwMode="auto">
          <a:xfrm>
            <a:off x="7323301" y="4882424"/>
            <a:ext cx="1436935" cy="118875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7200" b="1">
                <a:solidFill>
                  <a:srgbClr val="00B050"/>
                </a:solidFill>
                <a:latin typeface="StoneSansITCStd"/>
                <a:ea typeface="StoneSansITCStd"/>
                <a:cs typeface="StoneSansITCStd"/>
              </a:rPr>
              <a:t>8</a:t>
            </a:r>
            <a:endParaRPr/>
          </a:p>
        </p:txBody>
      </p:sp>
      <p:sp>
        <p:nvSpPr>
          <p:cNvPr id="42" name="Textfeld 1" hidden="0"/>
          <p:cNvSpPr>
            <a:spLocks noAdjustHandles="0" noChangeArrowheads="0"/>
          </p:cNvSpPr>
          <p:nvPr isPhoto="0" userDrawn="0"/>
        </p:nvSpPr>
        <p:spPr bwMode="auto">
          <a:xfrm rot="16199998">
            <a:off x="-352272" y="2537650"/>
            <a:ext cx="19515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800">
                <a:solidFill>
                  <a:srgbClr val="FF0000"/>
                </a:solidFill>
              </a:rPr>
              <a:t>Anleitung</a:t>
            </a:r>
            <a:endParaRPr/>
          </a:p>
        </p:txBody>
      </p:sp>
      <p:sp>
        <p:nvSpPr>
          <p:cNvPr id="43" name="" hidden="0"/>
          <p:cNvSpPr/>
          <p:nvPr isPhoto="0" userDrawn="0"/>
        </p:nvSpPr>
        <p:spPr bwMode="auto">
          <a:xfrm flipH="0" flipV="0">
            <a:off x="6465133" y="6140223"/>
            <a:ext cx="4524482" cy="2438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r">
              <a:defRPr/>
            </a:pPr>
            <a:r>
              <a:rPr lang="de-DE" sz="1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©Gründungsservice TU Clausthal, Marcel Heine, 04/2021</a:t>
            </a:r>
            <a:endParaRPr sz="1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118;p15" hidden="0"/>
          <p:cNvSpPr/>
          <p:nvPr isPhoto="0" userDrawn="0"/>
        </p:nvSpPr>
        <p:spPr bwMode="auto">
          <a:xfrm>
            <a:off x="1186983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5" name="Google Shape;119;p15" hidden="0"/>
          <p:cNvSpPr/>
          <p:nvPr isPhoto="0" userDrawn="0"/>
        </p:nvSpPr>
        <p:spPr bwMode="auto">
          <a:xfrm>
            <a:off x="3145194" y="239625"/>
            <a:ext cx="1933280" cy="21339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6" name="Google Shape;120;p15" hidden="0"/>
          <p:cNvSpPr/>
          <p:nvPr isPhoto="0" userDrawn="0"/>
        </p:nvSpPr>
        <p:spPr bwMode="auto">
          <a:xfrm>
            <a:off x="5066597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7" name="Google Shape;121;p15" hidden="0"/>
          <p:cNvSpPr/>
          <p:nvPr isPhoto="0" userDrawn="0"/>
        </p:nvSpPr>
        <p:spPr bwMode="auto">
          <a:xfrm>
            <a:off x="8946210" y="239625"/>
            <a:ext cx="1951584" cy="42791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8" name="Google Shape;122;p15" hidden="0"/>
          <p:cNvSpPr/>
          <p:nvPr isPhoto="0" userDrawn="0"/>
        </p:nvSpPr>
        <p:spPr bwMode="auto">
          <a:xfrm>
            <a:off x="3145194" y="2362050"/>
            <a:ext cx="1921277" cy="21566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9" name="Google Shape;123;p15" hidden="0"/>
          <p:cNvSpPr/>
          <p:nvPr isPhoto="0" userDrawn="0"/>
        </p:nvSpPr>
        <p:spPr bwMode="auto">
          <a:xfrm>
            <a:off x="7018306" y="239673"/>
            <a:ext cx="1921277" cy="21339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0" name="Google Shape;124;p15" hidden="0"/>
          <p:cNvSpPr/>
          <p:nvPr isPhoto="0" userDrawn="0"/>
        </p:nvSpPr>
        <p:spPr bwMode="auto">
          <a:xfrm>
            <a:off x="7018306" y="2362087"/>
            <a:ext cx="1921277" cy="21566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1" name="Google Shape;125;p15" hidden="0"/>
          <p:cNvSpPr/>
          <p:nvPr isPhoto="0" userDrawn="0"/>
        </p:nvSpPr>
        <p:spPr bwMode="auto">
          <a:xfrm rot="5399976">
            <a:off x="2896920" y="2820449"/>
            <a:ext cx="1464887" cy="48839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2" name="Google Shape;126;p15" hidden="0"/>
          <p:cNvSpPr/>
          <p:nvPr isPhoto="0" userDrawn="0"/>
        </p:nvSpPr>
        <p:spPr bwMode="auto">
          <a:xfrm rot="5399976">
            <a:off x="7753226" y="2848950"/>
            <a:ext cx="1464887" cy="482699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3" name="Google Shape;127;p15" hidden="0"/>
          <p:cNvSpPr/>
          <p:nvPr isPhoto="0" userDrawn="0"/>
        </p:nvSpPr>
        <p:spPr bwMode="auto">
          <a:xfrm>
            <a:off x="1236318" y="246974"/>
            <a:ext cx="163202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Probleme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4" name="Google Shape;128;p15" hidden="0"/>
          <p:cNvSpPr/>
          <p:nvPr isPhoto="0" userDrawn="0"/>
        </p:nvSpPr>
        <p:spPr bwMode="auto">
          <a:xfrm>
            <a:off x="3210356" y="246974"/>
            <a:ext cx="163202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Lösungen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5" name="Google Shape;129;p15" hidden="0"/>
          <p:cNvSpPr/>
          <p:nvPr isPhoto="0" userDrawn="0"/>
        </p:nvSpPr>
        <p:spPr bwMode="auto">
          <a:xfrm>
            <a:off x="5156164" y="246974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Value Proposition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6" name="Google Shape;130;p15" hidden="0"/>
          <p:cNvSpPr/>
          <p:nvPr isPhoto="0" userDrawn="0"/>
        </p:nvSpPr>
        <p:spPr bwMode="auto">
          <a:xfrm>
            <a:off x="7033240" y="246972"/>
            <a:ext cx="1893240" cy="41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2" tIns="91422" rIns="91422" bIns="91422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Wettbewerbsangebot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7" name="Google Shape;131;p15" hidden="0"/>
          <p:cNvSpPr/>
          <p:nvPr isPhoto="0" userDrawn="0"/>
        </p:nvSpPr>
        <p:spPr bwMode="auto">
          <a:xfrm>
            <a:off x="9016074" y="246974"/>
            <a:ext cx="1881670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Kundensegmente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8" name="Google Shape;132;p15" hidden="0"/>
          <p:cNvSpPr/>
          <p:nvPr isPhoto="0" userDrawn="0"/>
        </p:nvSpPr>
        <p:spPr bwMode="auto">
          <a:xfrm>
            <a:off x="3209756" y="2388561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Kennzahlen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19" name="Google Shape;133;p15" hidden="0"/>
          <p:cNvSpPr/>
          <p:nvPr isPhoto="0" userDrawn="0"/>
        </p:nvSpPr>
        <p:spPr bwMode="auto">
          <a:xfrm>
            <a:off x="7089370" y="2388561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Kanäle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0" name="Google Shape;134;p15" hidden="0"/>
          <p:cNvSpPr/>
          <p:nvPr isPhoto="0" userDrawn="0"/>
        </p:nvSpPr>
        <p:spPr bwMode="auto">
          <a:xfrm>
            <a:off x="1269949" y="4530537"/>
            <a:ext cx="178565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Kosten/Aufwand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1" name="Google Shape;135;p15" hidden="0"/>
          <p:cNvSpPr/>
          <p:nvPr isPhoto="0" userDrawn="0"/>
        </p:nvSpPr>
        <p:spPr bwMode="auto">
          <a:xfrm>
            <a:off x="6133732" y="4530174"/>
            <a:ext cx="2551701" cy="410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1200" b="1">
                <a:latin typeface="StoneSansITCStd"/>
                <a:ea typeface="StoneSansITCStd"/>
                <a:cs typeface="StoneSansITCStd"/>
              </a:rPr>
              <a:t>Generierter Nutzen</a:t>
            </a:r>
            <a:endParaRPr sz="1200" b="1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2" name="Google Shape;136;p15" hidden="0"/>
          <p:cNvSpPr/>
          <p:nvPr isPhoto="0" userDrawn="0"/>
        </p:nvSpPr>
        <p:spPr bwMode="auto">
          <a:xfrm>
            <a:off x="1232617" y="551024"/>
            <a:ext cx="1734940" cy="2661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 sz="900">
              <a:latin typeface="StoneSansITCStd"/>
              <a:ea typeface="StoneSansITCStd"/>
              <a:cs typeface="StoneSansITCStd"/>
            </a:endParaRPr>
          </a:p>
        </p:txBody>
      </p:sp>
      <p:sp>
        <p:nvSpPr>
          <p:cNvPr id="23" name="Google Shape;137;p15" hidden="0"/>
          <p:cNvSpPr/>
          <p:nvPr isPhoto="0" userDrawn="0"/>
        </p:nvSpPr>
        <p:spPr bwMode="auto">
          <a:xfrm>
            <a:off x="3235111" y="551025"/>
            <a:ext cx="1734940" cy="1597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4" name="Google Shape;138;p15" hidden="0"/>
          <p:cNvSpPr/>
          <p:nvPr isPhoto="0" userDrawn="0"/>
        </p:nvSpPr>
        <p:spPr bwMode="auto">
          <a:xfrm>
            <a:off x="5180918" y="627224"/>
            <a:ext cx="1734940" cy="364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5" name="Google Shape;139;p15" hidden="0"/>
          <p:cNvSpPr/>
          <p:nvPr isPhoto="0" userDrawn="0"/>
        </p:nvSpPr>
        <p:spPr bwMode="auto">
          <a:xfrm>
            <a:off x="7114725" y="551025"/>
            <a:ext cx="1734940" cy="1597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6" name="Google Shape;140;p15" hidden="0"/>
          <p:cNvSpPr/>
          <p:nvPr isPhoto="0" userDrawn="0"/>
        </p:nvSpPr>
        <p:spPr bwMode="auto">
          <a:xfrm>
            <a:off x="9042029" y="547749"/>
            <a:ext cx="1734940" cy="2665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7" name="Google Shape;141;p15" hidden="0"/>
          <p:cNvSpPr/>
          <p:nvPr isPhoto="0" userDrawn="0"/>
        </p:nvSpPr>
        <p:spPr bwMode="auto">
          <a:xfrm>
            <a:off x="3235111" y="2685274"/>
            <a:ext cx="1734940" cy="1586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8" name="Google Shape;142;p15" hidden="0"/>
          <p:cNvSpPr/>
          <p:nvPr isPhoto="0" userDrawn="0"/>
        </p:nvSpPr>
        <p:spPr bwMode="auto">
          <a:xfrm>
            <a:off x="7114725" y="2685274"/>
            <a:ext cx="173494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>
              <a:defRPr/>
            </a:pPr>
            <a:r>
              <a:rPr lang="de-DE" sz="900" b="0" i="0" u="none" strike="noStrike" cap="none" spc="0">
                <a:solidFill>
                  <a:schemeClr val="tx1"/>
                </a:solidFill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29" name="Google Shape;143;p15" hidden="0"/>
          <p:cNvSpPr/>
          <p:nvPr isPhoto="0" userDrawn="0"/>
        </p:nvSpPr>
        <p:spPr bwMode="auto">
          <a:xfrm>
            <a:off x="1320658" y="4819522"/>
            <a:ext cx="4631326" cy="105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30" name="Google Shape;144;p15" hidden="0"/>
          <p:cNvSpPr/>
          <p:nvPr isPhoto="0" userDrawn="0"/>
        </p:nvSpPr>
        <p:spPr bwMode="auto">
          <a:xfrm>
            <a:off x="6179016" y="4819523"/>
            <a:ext cx="4597953" cy="105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31" name="Google Shape;145;p15" hidden="0"/>
          <p:cNvSpPr/>
          <p:nvPr isPhoto="0" userDrawn="0"/>
        </p:nvSpPr>
        <p:spPr bwMode="auto">
          <a:xfrm>
            <a:off x="1232617" y="3429000"/>
            <a:ext cx="1734940" cy="85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 b="1">
                <a:latin typeface="StoneSansITCStd"/>
                <a:ea typeface="StoneSansITCStd"/>
                <a:cs typeface="StoneSansITCStd"/>
              </a:rPr>
              <a:t>Wettbewerbsvorteil</a:t>
            </a:r>
            <a:endParaRPr sz="900" b="1">
              <a:latin typeface="StoneSansITCStd"/>
              <a:ea typeface="StoneSansITCStd"/>
              <a:cs typeface="StoneSansITCStd"/>
            </a:endParaRPr>
          </a:p>
          <a:p>
            <a:pPr lvl="0">
              <a:defRPr/>
            </a:pPr>
            <a:endParaRPr lang="de-DE" sz="900">
              <a:latin typeface="StoneSansITCStd"/>
              <a:ea typeface="StoneSansITCStd"/>
              <a:cs typeface="StoneSansITCStd"/>
            </a:endParaRPr>
          </a:p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32" name="Google Shape;147;p15" hidden="0"/>
          <p:cNvSpPr/>
          <p:nvPr isPhoto="0" userDrawn="0"/>
        </p:nvSpPr>
        <p:spPr bwMode="auto">
          <a:xfrm>
            <a:off x="9048030" y="3429000"/>
            <a:ext cx="1734940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" sz="900" b="1">
                <a:latin typeface="StoneSansITCStd"/>
                <a:ea typeface="StoneSansITCStd"/>
                <a:cs typeface="StoneSansITCStd"/>
              </a:rPr>
              <a:t>Early </a:t>
            </a:r>
            <a:r>
              <a:rPr lang="de" sz="900" b="1">
                <a:latin typeface="StoneSansITCStd"/>
                <a:ea typeface="StoneSansITCStd"/>
                <a:cs typeface="StoneSansITCStd"/>
              </a:rPr>
              <a:t>adopter</a:t>
            </a:r>
            <a:endParaRPr sz="900" b="1">
              <a:latin typeface="StoneSansITCStd"/>
              <a:ea typeface="StoneSansITCStd"/>
              <a:cs typeface="StoneSansITCStd"/>
            </a:endParaRPr>
          </a:p>
          <a:p>
            <a:pPr lvl="0">
              <a:defRPr/>
            </a:pPr>
            <a:endParaRPr lang="de-DE" sz="900">
              <a:latin typeface="StoneSansITCStd"/>
              <a:ea typeface="StoneSansITCStd"/>
              <a:cs typeface="StoneSansITCStd"/>
            </a:endParaRPr>
          </a:p>
          <a:p>
            <a:pPr lvl="0">
              <a:defRPr/>
            </a:pPr>
            <a:r>
              <a:rPr lang="de-DE" sz="900">
                <a:latin typeface="StoneSansITCStd"/>
                <a:ea typeface="StoneSansITCStd"/>
                <a:cs typeface="StoneSansITCStd"/>
              </a:rPr>
              <a:t>&lt;Dein Text&gt;</a:t>
            </a:r>
            <a:endParaRPr/>
          </a:p>
        </p:txBody>
      </p:sp>
      <p:sp>
        <p:nvSpPr>
          <p:cNvPr id="33" name="Textfeld 41" hidden="0"/>
          <p:cNvSpPr>
            <a:spLocks noAdjustHandles="0" noChangeArrowheads="0"/>
          </p:cNvSpPr>
          <p:nvPr isPhoto="0" userDrawn="0"/>
        </p:nvSpPr>
        <p:spPr bwMode="auto">
          <a:xfrm rot="16199998">
            <a:off x="-737638" y="2742335"/>
            <a:ext cx="272231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800">
                <a:solidFill>
                  <a:srgbClr val="FF0000"/>
                </a:solidFill>
              </a:rPr>
              <a:t>Zum Ausfüllen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ONLYOFFICE/6.2.0.123</Application>
  <DocSecurity>0</DocSecurity>
  <PresentationFormat>Breitbild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/>
  <cp:keywords/>
  <dc:description/>
  <dc:identifier/>
  <dc:language/>
  <cp:lastModifiedBy>Diana Madeheim</cp:lastModifiedBy>
  <cp:revision>15</cp:revision>
  <dcterms:created xsi:type="dcterms:W3CDTF">2012-12-03T06:56:55Z</dcterms:created>
  <dcterms:modified xsi:type="dcterms:W3CDTF">2021-04-19T14:51:28Z</dcterms:modified>
  <cp:category/>
  <cp:contentStatus/>
  <cp:version/>
</cp:coreProperties>
</file>